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82" r:id="rId4"/>
    <p:sldId id="299" r:id="rId5"/>
    <p:sldId id="327" r:id="rId6"/>
    <p:sldId id="280" r:id="rId7"/>
    <p:sldId id="308" r:id="rId8"/>
    <p:sldId id="307" r:id="rId9"/>
    <p:sldId id="276" r:id="rId10"/>
    <p:sldId id="300" r:id="rId11"/>
    <p:sldId id="324" r:id="rId12"/>
    <p:sldId id="332" r:id="rId13"/>
    <p:sldId id="302" r:id="rId14"/>
    <p:sldId id="305" r:id="rId15"/>
    <p:sldId id="279" r:id="rId16"/>
    <p:sldId id="313" r:id="rId17"/>
    <p:sldId id="314" r:id="rId18"/>
    <p:sldId id="311" r:id="rId19"/>
    <p:sldId id="350" r:id="rId20"/>
    <p:sldId id="325" r:id="rId21"/>
    <p:sldId id="321" r:id="rId22"/>
    <p:sldId id="315" r:id="rId23"/>
    <p:sldId id="334" r:id="rId24"/>
    <p:sldId id="335" r:id="rId25"/>
    <p:sldId id="336" r:id="rId26"/>
    <p:sldId id="316" r:id="rId27"/>
    <p:sldId id="320" r:id="rId28"/>
    <p:sldId id="345" r:id="rId29"/>
    <p:sldId id="329" r:id="rId30"/>
    <p:sldId id="338" r:id="rId31"/>
    <p:sldId id="339" r:id="rId32"/>
    <p:sldId id="341" r:id="rId33"/>
    <p:sldId id="346" r:id="rId34"/>
    <p:sldId id="342" r:id="rId35"/>
    <p:sldId id="343" r:id="rId36"/>
    <p:sldId id="344" r:id="rId37"/>
    <p:sldId id="291" r:id="rId38"/>
    <p:sldId id="330" r:id="rId39"/>
    <p:sldId id="349" r:id="rId40"/>
    <p:sldId id="348" r:id="rId41"/>
    <p:sldId id="281" r:id="rId42"/>
    <p:sldId id="309" r:id="rId43"/>
    <p:sldId id="347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audio1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6014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8166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0350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86523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16405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1345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84456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313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0816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5336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8137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728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2140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5452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370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0316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6045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97F1607-2DCE-49F8-8955-6D043F2605E2}" type="datetimeFigureOut">
              <a:rPr lang="en-AU" smtClean="0"/>
              <a:t>9/10/2017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0914494-4784-4A9B-B5CD-1835E83720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7421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A place for everything…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The Organisation of Systems</a:t>
            </a:r>
          </a:p>
          <a:p>
            <a:r>
              <a:rPr lang="en-AU" dirty="0"/>
              <a:t>Maintainable Software Series</a:t>
            </a:r>
          </a:p>
          <a:p>
            <a:r>
              <a:rPr lang="en-AU" dirty="0"/>
              <a:t>Fathom Communities of Practise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264" y="6408212"/>
            <a:ext cx="1142063" cy="20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914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 a well-conducted man-of-war every thing is in its place, and there is a place for every thing.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- Frederick Marryat (</a:t>
            </a:r>
            <a:r>
              <a:rPr lang="en-AU" i="1" dirty="0" err="1"/>
              <a:t>Masterman</a:t>
            </a:r>
            <a:r>
              <a:rPr lang="en-AU" i="1" dirty="0"/>
              <a:t> Ready, or the Wreak of the Pacific - 1841</a:t>
            </a:r>
            <a:r>
              <a:rPr lang="en-AU" dirty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 anchor="t">
            <a:normAutofit/>
          </a:bodyPr>
          <a:lstStyle/>
          <a:p>
            <a:r>
              <a:rPr lang="en-AU" dirty="0"/>
              <a:t>Is this sentiment a comment on the discipline of tidiness?</a:t>
            </a:r>
          </a:p>
          <a:p>
            <a:r>
              <a:rPr lang="en-AU" dirty="0"/>
              <a:t>What makes a system of organisation effective?</a:t>
            </a:r>
          </a:p>
          <a:p>
            <a:r>
              <a:rPr lang="en-AU" dirty="0"/>
              <a:t>What is the central organising principal?</a:t>
            </a:r>
          </a:p>
        </p:txBody>
      </p:sp>
    </p:spTree>
    <p:extLst>
      <p:ext uri="{BB962C8B-B14F-4D97-AF65-F5344CB8AC3E}">
        <p14:creationId xmlns:p14="http://schemas.microsoft.com/office/powerpoint/2010/main" val="2043381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place for everything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AU" dirty="0"/>
              <a:t>In a software system, if the organisation of that system was assumed to be the “architecture”, is architecture a</a:t>
            </a:r>
            <a:r>
              <a:rPr lang="en-AU" i="1" dirty="0"/>
              <a:t> place for everything</a:t>
            </a:r>
            <a:r>
              <a:rPr lang="en-AU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23054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Software Architecture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7030430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Software Architecture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9273"/>
            <a:ext cx="12192000" cy="569945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AU" dirty="0"/>
              <a:t>What is software architecture?</a:t>
            </a:r>
          </a:p>
          <a:p>
            <a:r>
              <a:rPr lang="en-AU" dirty="0"/>
              <a:t>What is the architecture of the application you work on day-to-day?</a:t>
            </a:r>
          </a:p>
          <a:p>
            <a:pPr lvl="1"/>
            <a:r>
              <a:rPr lang="en-AU" dirty="0"/>
              <a:t>Is it a “Web app” with a C#, </a:t>
            </a:r>
            <a:r>
              <a:rPr lang="en-AU" dirty="0" err="1"/>
              <a:t>WebAPI</a:t>
            </a:r>
            <a:r>
              <a:rPr lang="en-AU" dirty="0"/>
              <a:t>, Entity Framework, SQL backend?</a:t>
            </a:r>
          </a:p>
          <a:p>
            <a:pPr lvl="1"/>
            <a:r>
              <a:rPr lang="en-AU" dirty="0"/>
              <a:t>What part does </a:t>
            </a:r>
            <a:r>
              <a:rPr lang="en-AU" dirty="0" err="1"/>
              <a:t>WebAPI</a:t>
            </a:r>
            <a:r>
              <a:rPr lang="en-AU" dirty="0"/>
              <a:t>, SQL and Entity Framework play?  Are they components?</a:t>
            </a:r>
          </a:p>
          <a:p>
            <a:pPr lvl="1"/>
            <a:r>
              <a:rPr lang="en-AU" dirty="0"/>
              <a:t>Those are all tools - that would be like saying the architecture of a building is hammers and nails, etc.</a:t>
            </a:r>
          </a:p>
        </p:txBody>
      </p:sp>
    </p:spTree>
    <p:extLst>
      <p:ext uri="{BB962C8B-B14F-4D97-AF65-F5344CB8AC3E}">
        <p14:creationId xmlns:p14="http://schemas.microsoft.com/office/powerpoint/2010/main" val="2101477253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Software Architecture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9273"/>
            <a:ext cx="12192000" cy="569945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AU" dirty="0"/>
              <a:t>Software Architecture, like building architecture, expresses intention</a:t>
            </a:r>
          </a:p>
          <a:p>
            <a:pPr lvl="1"/>
            <a:r>
              <a:rPr lang="en-AU" dirty="0"/>
              <a:t>The intention of use</a:t>
            </a:r>
          </a:p>
          <a:p>
            <a:pPr lvl="1"/>
            <a:r>
              <a:rPr lang="en-AU" dirty="0"/>
              <a:t>The </a:t>
            </a:r>
            <a:r>
              <a:rPr lang="en-AU" dirty="0" err="1"/>
              <a:t>intented</a:t>
            </a:r>
            <a:r>
              <a:rPr lang="en-AU" dirty="0"/>
              <a:t> impact of the aesthetics and other factors</a:t>
            </a:r>
          </a:p>
          <a:p>
            <a:r>
              <a:rPr lang="en-AU" dirty="0"/>
              <a:t>The “intention of use” is the central organising principal</a:t>
            </a:r>
          </a:p>
          <a:p>
            <a:pPr lvl="1"/>
            <a:r>
              <a:rPr lang="en-AU" dirty="0"/>
              <a:t>The file structure and the code and the tests should communicate the intention, not the tools that were used to construct it…</a:t>
            </a:r>
          </a:p>
          <a:p>
            <a:pPr lvl="1"/>
            <a:r>
              <a:rPr lang="en-AU" dirty="0"/>
              <a:t>But how?</a:t>
            </a:r>
          </a:p>
        </p:txBody>
      </p:sp>
    </p:spTree>
    <p:extLst>
      <p:ext uri="{BB962C8B-B14F-4D97-AF65-F5344CB8AC3E}">
        <p14:creationId xmlns:p14="http://schemas.microsoft.com/office/powerpoint/2010/main" val="1053581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Use Cases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1374029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Use Case is a list of steps defining interactions between an actor and a system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- paraphrased from: https://en.wikipedia.org/wiki/Use_case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436811" y="4343400"/>
            <a:ext cx="9066211" cy="1447800"/>
          </a:xfrm>
        </p:spPr>
        <p:txBody>
          <a:bodyPr anchor="t">
            <a:normAutofit fontScale="92500" lnSpcReduction="10000"/>
          </a:bodyPr>
          <a:lstStyle/>
          <a:p>
            <a:r>
              <a:rPr lang="en-AU" dirty="0"/>
              <a:t>Use Cases were introduced by Ivar Jacobson in 1992 in the book entitled – </a:t>
            </a:r>
            <a:r>
              <a:rPr lang="en-AU" i="1" dirty="0"/>
              <a:t>Object-Oriented Software Engineering - A Use Case Driven Approach</a:t>
            </a:r>
          </a:p>
          <a:p>
            <a:endParaRPr lang="en-AU" i="1" dirty="0"/>
          </a:p>
          <a:p>
            <a:r>
              <a:rPr lang="en-AU" i="1" dirty="0"/>
              <a:t>But who cares?</a:t>
            </a:r>
          </a:p>
        </p:txBody>
      </p:sp>
    </p:spTree>
    <p:extLst>
      <p:ext uri="{BB962C8B-B14F-4D97-AF65-F5344CB8AC3E}">
        <p14:creationId xmlns:p14="http://schemas.microsoft.com/office/powerpoint/2010/main" val="87860912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AU" dirty="0"/>
              <a:t>Use Cases are…</a:t>
            </a:r>
          </a:p>
          <a:p>
            <a:pPr lvl="1"/>
            <a:r>
              <a:rPr lang="en-AU" dirty="0"/>
              <a:t>Specific about data and behaviour</a:t>
            </a:r>
          </a:p>
          <a:p>
            <a:pPr lvl="1"/>
            <a:r>
              <a:rPr lang="en-AU" dirty="0"/>
              <a:t>Specific about handling exceptions</a:t>
            </a:r>
          </a:p>
          <a:p>
            <a:pPr lvl="1"/>
            <a:r>
              <a:rPr lang="en-AU" dirty="0"/>
              <a:t>Non-specific with respect to user-interfaces and tools</a:t>
            </a:r>
          </a:p>
          <a:p>
            <a:r>
              <a:rPr lang="en-AU" dirty="0"/>
              <a:t>How can software systems be organised around Use Cases?</a:t>
            </a:r>
          </a:p>
        </p:txBody>
      </p:sp>
    </p:spTree>
    <p:extLst>
      <p:ext uri="{BB962C8B-B14F-4D97-AF65-F5344CB8AC3E}">
        <p14:creationId xmlns:p14="http://schemas.microsoft.com/office/powerpoint/2010/main" val="259991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The Clean Architecture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The “Entity Boundary Interactor” Pattern</a:t>
            </a:r>
          </a:p>
        </p:txBody>
      </p:sp>
    </p:spTree>
    <p:extLst>
      <p:ext uri="{BB962C8B-B14F-4D97-AF65-F5344CB8AC3E}">
        <p14:creationId xmlns:p14="http://schemas.microsoft.com/office/powerpoint/2010/main" val="3881825992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Clean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AU" dirty="0"/>
              <a:t>The EBI Pattern describes an approach to software architecture where Use Cases are the central organising principal</a:t>
            </a:r>
          </a:p>
          <a:p>
            <a:r>
              <a:rPr lang="en-AU" dirty="0"/>
              <a:t>The pattern has been promoted by Robert C. Martin as part of his Clean Code campaign (the Agile methodology - refactoring according to the SOLID principals) to the extent that it is often called the Clean Architecture</a:t>
            </a:r>
          </a:p>
        </p:txBody>
      </p:sp>
    </p:spTree>
    <p:extLst>
      <p:ext uri="{BB962C8B-B14F-4D97-AF65-F5344CB8AC3E}">
        <p14:creationId xmlns:p14="http://schemas.microsoft.com/office/powerpoint/2010/main" val="2471321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Maintainable Software 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In this series…</a:t>
            </a:r>
          </a:p>
          <a:p>
            <a:pPr marL="0" indent="0">
              <a:buNone/>
            </a:pPr>
            <a:r>
              <a:rPr lang="en-AU" dirty="0"/>
              <a:t>What is maintainable software?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/>
              <a:t>The naming of things</a:t>
            </a:r>
          </a:p>
          <a:p>
            <a:r>
              <a:rPr lang="en-AU" dirty="0"/>
              <a:t>The organisation of classes</a:t>
            </a:r>
          </a:p>
          <a:p>
            <a:r>
              <a:rPr lang="en-AU" dirty="0"/>
              <a:t>The organisation of components</a:t>
            </a:r>
          </a:p>
          <a:p>
            <a:r>
              <a:rPr lang="en-AU" dirty="0"/>
              <a:t>The organisation of systems</a:t>
            </a:r>
          </a:p>
        </p:txBody>
      </p:sp>
    </p:spTree>
    <p:extLst>
      <p:ext uri="{BB962C8B-B14F-4D97-AF65-F5344CB8AC3E}">
        <p14:creationId xmlns:p14="http://schemas.microsoft.com/office/powerpoint/2010/main" val="2826822429"/>
      </p:ext>
    </p:extLst>
  </p:cSld>
  <p:clrMapOvr>
    <a:masterClrMapping/>
  </p:clrMapOvr>
  <p:transition spd="med">
    <p:pull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Clean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AU" dirty="0"/>
              <a:t>In this pattern there are Entities, the Boundary, and Interactors…</a:t>
            </a:r>
          </a:p>
          <a:p>
            <a:r>
              <a:rPr lang="en-AU" dirty="0"/>
              <a:t>The “Entities” contain stand-alone, object oriented business logic</a:t>
            </a:r>
          </a:p>
          <a:p>
            <a:r>
              <a:rPr lang="en-AU" dirty="0"/>
              <a:t>The “Boundary” protects the Use Cases from the delivery mechanisms </a:t>
            </a:r>
            <a:r>
              <a:rPr lang="en-AU" u="sng" dirty="0"/>
              <a:t>and</a:t>
            </a:r>
            <a:r>
              <a:rPr lang="en-AU" dirty="0"/>
              <a:t> from the low-level details</a:t>
            </a:r>
          </a:p>
          <a:p>
            <a:r>
              <a:rPr lang="en-AU" dirty="0"/>
              <a:t>The “Interactors” act as go-betweens for the Boundary and the Entities</a:t>
            </a:r>
          </a:p>
          <a:p>
            <a:pPr lvl="1"/>
            <a:r>
              <a:rPr lang="en-AU" dirty="0"/>
              <a:t>It’s easier to call Interactors </a:t>
            </a:r>
            <a:r>
              <a:rPr lang="en-AU" u="sng" dirty="0"/>
              <a:t>Use Cases</a:t>
            </a:r>
          </a:p>
          <a:p>
            <a:r>
              <a:rPr lang="en-AU" dirty="0"/>
              <a:t>Let’s take a look…</a:t>
            </a:r>
          </a:p>
        </p:txBody>
      </p:sp>
    </p:spTree>
    <p:extLst>
      <p:ext uri="{BB962C8B-B14F-4D97-AF65-F5344CB8AC3E}">
        <p14:creationId xmlns:p14="http://schemas.microsoft.com/office/powerpoint/2010/main" val="545354239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739" y="28695"/>
            <a:ext cx="9146391" cy="680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933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Clean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AU" dirty="0"/>
              <a:t>Did you notice the two levels of abstraction?</a:t>
            </a:r>
          </a:p>
          <a:p>
            <a:pPr lvl="1"/>
            <a:r>
              <a:rPr lang="en-AU" dirty="0"/>
              <a:t>The Use Case (and higher level business logic) is abstracted from the low-level details</a:t>
            </a:r>
          </a:p>
          <a:p>
            <a:pPr lvl="2"/>
            <a:r>
              <a:rPr lang="en-AU" dirty="0"/>
              <a:t>What low-level details? SQL, the DB schema, the PDF renderer, the Azure queue</a:t>
            </a:r>
          </a:p>
          <a:p>
            <a:pPr lvl="1"/>
            <a:r>
              <a:rPr lang="en-AU" dirty="0"/>
              <a:t>The Use Case is abstracted from the delivery mechanisms</a:t>
            </a:r>
          </a:p>
          <a:p>
            <a:pPr lvl="2"/>
            <a:r>
              <a:rPr lang="en-AU" dirty="0"/>
              <a:t>What delivery mechanisms? MVC, Web API, Console, Windows Service</a:t>
            </a:r>
          </a:p>
          <a:p>
            <a:pPr marL="0" indent="0">
              <a:buNone/>
            </a:pPr>
            <a:r>
              <a:rPr lang="en-AU" dirty="0"/>
              <a:t>Let’s look again…</a:t>
            </a:r>
          </a:p>
        </p:txBody>
      </p:sp>
    </p:spTree>
    <p:extLst>
      <p:ext uri="{BB962C8B-B14F-4D97-AF65-F5344CB8AC3E}">
        <p14:creationId xmlns:p14="http://schemas.microsoft.com/office/powerpoint/2010/main" val="393036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Clean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r>
              <a:rPr lang="en-AU" dirty="0"/>
              <a:t>Entities have no dependencies at all; except for other entities</a:t>
            </a:r>
          </a:p>
          <a:p>
            <a:r>
              <a:rPr lang="en-AU" dirty="0"/>
              <a:t>Use Cases never expose Entities and only return Response models</a:t>
            </a:r>
          </a:p>
          <a:p>
            <a:r>
              <a:rPr lang="en-AU" dirty="0"/>
              <a:t>Use Cases depend on Entities and Boundary interfaces. They only use third party components through interfaces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634" y="1896791"/>
            <a:ext cx="5324875" cy="4587136"/>
          </a:xfrm>
        </p:spPr>
      </p:pic>
    </p:spTree>
    <p:extLst>
      <p:ext uri="{BB962C8B-B14F-4D97-AF65-F5344CB8AC3E}">
        <p14:creationId xmlns:p14="http://schemas.microsoft.com/office/powerpoint/2010/main" val="2531997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Clean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r>
              <a:rPr lang="en-AU" dirty="0"/>
              <a:t>Dependency implementations, such as storage, may access Entities and Request/Response models.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934" y="2007573"/>
            <a:ext cx="4692089" cy="4644755"/>
          </a:xfrm>
        </p:spPr>
      </p:pic>
    </p:spTree>
    <p:extLst>
      <p:ext uri="{BB962C8B-B14F-4D97-AF65-F5344CB8AC3E}">
        <p14:creationId xmlns:p14="http://schemas.microsoft.com/office/powerpoint/2010/main" val="36888034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Clean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r>
              <a:rPr lang="en-AU" dirty="0"/>
              <a:t>Delivery mechanisms access Use Cases via Request/Response models and the Use Case Boundary interface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003" y="2357252"/>
            <a:ext cx="5853258" cy="3633849"/>
          </a:xfrm>
        </p:spPr>
      </p:pic>
    </p:spTree>
    <p:extLst>
      <p:ext uri="{BB962C8B-B14F-4D97-AF65-F5344CB8AC3E}">
        <p14:creationId xmlns:p14="http://schemas.microsoft.com/office/powerpoint/2010/main" val="39371629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Clean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 fontScale="92500" lnSpcReduction="10000"/>
          </a:bodyPr>
          <a:lstStyle/>
          <a:p>
            <a:r>
              <a:rPr lang="en-AU" dirty="0"/>
              <a:t>Benefits:</a:t>
            </a:r>
          </a:p>
          <a:p>
            <a:pPr lvl="1"/>
            <a:r>
              <a:rPr lang="en-AU" dirty="0"/>
              <a:t>When developing a system, it is possible to create and test use-cases and entities without first deciding which third-party tools to use</a:t>
            </a:r>
          </a:p>
          <a:p>
            <a:pPr lvl="2"/>
            <a:r>
              <a:rPr lang="en-AU" dirty="0"/>
              <a:t>Those decisions can be </a:t>
            </a:r>
            <a:r>
              <a:rPr lang="en-AU" i="1" dirty="0"/>
              <a:t>delayed</a:t>
            </a:r>
            <a:r>
              <a:rPr lang="en-AU" dirty="0"/>
              <a:t> until the maximum amount of knowledge concerning their requirements is known.</a:t>
            </a:r>
          </a:p>
          <a:p>
            <a:pPr lvl="1"/>
            <a:r>
              <a:rPr lang="en-AU" dirty="0"/>
              <a:t>At any time, it is possible…</a:t>
            </a:r>
          </a:p>
          <a:p>
            <a:pPr lvl="2"/>
            <a:r>
              <a:rPr lang="en-AU" dirty="0"/>
              <a:t>To replace a third party tools with another</a:t>
            </a:r>
          </a:p>
          <a:p>
            <a:pPr lvl="2"/>
            <a:r>
              <a:rPr lang="en-AU" dirty="0"/>
              <a:t>To replace a user-interface with another</a:t>
            </a:r>
          </a:p>
          <a:p>
            <a:pPr lvl="2"/>
            <a:r>
              <a:rPr lang="en-AU" dirty="0"/>
              <a:t>To create an additional user-interface</a:t>
            </a:r>
          </a:p>
        </p:txBody>
      </p:sp>
    </p:spTree>
    <p:extLst>
      <p:ext uri="{BB962C8B-B14F-4D97-AF65-F5344CB8AC3E}">
        <p14:creationId xmlns:p14="http://schemas.microsoft.com/office/powerpoint/2010/main" val="402245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AU" dirty="0"/>
              <a:t>A) High-level modules should not depend on low-level modules. Both should depend on abstractions.</a:t>
            </a:r>
            <a:br>
              <a:rPr lang="en-AU" dirty="0"/>
            </a:br>
            <a:br>
              <a:rPr lang="en-AU" dirty="0"/>
            </a:br>
            <a:r>
              <a:rPr lang="en-AU" dirty="0"/>
              <a:t>B) Abstractions should not depend on details. Details should depend on abstractions.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AU" dirty="0"/>
              <a:t>- The Dependency Inversion Principal ~ Robert C. Martin (Early 2000’s)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The EBI Pattern employs the Dependency Inversion Principal</a:t>
            </a:r>
          </a:p>
          <a:p>
            <a:r>
              <a:rPr lang="en-AU" dirty="0"/>
              <a:t>This is the “D” in the S.O.L.I.D. Principals</a:t>
            </a:r>
          </a:p>
        </p:txBody>
      </p:sp>
    </p:spTree>
    <p:extLst>
      <p:ext uri="{BB962C8B-B14F-4D97-AF65-F5344CB8AC3E}">
        <p14:creationId xmlns:p14="http://schemas.microsoft.com/office/powerpoint/2010/main" val="13133890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S.O.L.I.D. Principals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135825"/>
            <a:ext cx="10018713" cy="3837810"/>
          </a:xfrm>
        </p:spPr>
        <p:txBody>
          <a:bodyPr anchor="t">
            <a:normAutofit fontScale="92500" lnSpcReduction="20000"/>
          </a:bodyPr>
          <a:lstStyle/>
          <a:p>
            <a:r>
              <a:rPr lang="en-AU" dirty="0">
                <a:latin typeface="Consolas" panose="020B0609020204030204" pitchFamily="49" charset="0"/>
              </a:rPr>
              <a:t>S</a:t>
            </a:r>
            <a:r>
              <a:rPr lang="en-AU" dirty="0"/>
              <a:t> – Single Responsibility Principal</a:t>
            </a:r>
          </a:p>
          <a:p>
            <a:pPr lvl="1"/>
            <a:r>
              <a:rPr lang="en-AU" dirty="0"/>
              <a:t>A class should only have a single responsibility – </a:t>
            </a:r>
            <a:r>
              <a:rPr lang="en-AU" dirty="0" err="1"/>
              <a:t>wrt</a:t>
            </a:r>
            <a:r>
              <a:rPr lang="en-AU" dirty="0"/>
              <a:t> one actor; having one reason to change</a:t>
            </a:r>
          </a:p>
          <a:p>
            <a:r>
              <a:rPr lang="en-AU" dirty="0">
                <a:latin typeface="Consolas" panose="020B0609020204030204" pitchFamily="49" charset="0"/>
              </a:rPr>
              <a:t>O</a:t>
            </a:r>
            <a:r>
              <a:rPr lang="en-AU" dirty="0"/>
              <a:t> – Open/Closed Principal</a:t>
            </a:r>
          </a:p>
          <a:p>
            <a:pPr lvl="1"/>
            <a:r>
              <a:rPr lang="en-AU" dirty="0"/>
              <a:t>Entities should be open for extension, but closed for modification</a:t>
            </a:r>
          </a:p>
          <a:p>
            <a:r>
              <a:rPr lang="en-AU" dirty="0">
                <a:latin typeface="Consolas" panose="020B0609020204030204" pitchFamily="49" charset="0"/>
              </a:rPr>
              <a:t>L</a:t>
            </a:r>
            <a:r>
              <a:rPr lang="en-AU" dirty="0"/>
              <a:t> – </a:t>
            </a:r>
            <a:r>
              <a:rPr lang="en-AU" dirty="0" err="1"/>
              <a:t>Liskov</a:t>
            </a:r>
            <a:r>
              <a:rPr lang="en-AU" dirty="0"/>
              <a:t> Substitution Principal</a:t>
            </a:r>
          </a:p>
          <a:p>
            <a:pPr lvl="1"/>
            <a:r>
              <a:rPr lang="en-AU" dirty="0"/>
              <a:t>Subtypes must always be substitutable for their parent types</a:t>
            </a:r>
          </a:p>
          <a:p>
            <a:r>
              <a:rPr lang="en-AU" dirty="0">
                <a:latin typeface="Consolas" panose="020B0609020204030204" pitchFamily="49" charset="0"/>
              </a:rPr>
              <a:t>I</a:t>
            </a:r>
            <a:r>
              <a:rPr lang="en-AU" dirty="0"/>
              <a:t> – Interface Segregation Principal</a:t>
            </a:r>
          </a:p>
          <a:p>
            <a:pPr lvl="1"/>
            <a:r>
              <a:rPr lang="en-AU" dirty="0"/>
              <a:t>Many client-specific interfaces are better than one general-purpose interface</a:t>
            </a:r>
          </a:p>
          <a:p>
            <a:r>
              <a:rPr lang="en-AU" dirty="0">
                <a:latin typeface="Consolas" panose="020B0609020204030204" pitchFamily="49" charset="0"/>
              </a:rPr>
              <a:t>D</a:t>
            </a:r>
            <a:r>
              <a:rPr lang="en-AU" dirty="0"/>
              <a:t> – Dependency Inversion Principal</a:t>
            </a:r>
          </a:p>
          <a:p>
            <a:pPr lvl="1"/>
            <a:r>
              <a:rPr lang="en-AU" dirty="0"/>
              <a:t>High-level logic should not depend on low-level details; both should depend on abstractions</a:t>
            </a:r>
          </a:p>
        </p:txBody>
      </p:sp>
    </p:spTree>
    <p:extLst>
      <p:ext uri="{BB962C8B-B14F-4D97-AF65-F5344CB8AC3E}">
        <p14:creationId xmlns:p14="http://schemas.microsoft.com/office/powerpoint/2010/main" val="12782270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Example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4016490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What is maintainable software?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58142062"/>
      </p:ext>
    </p:extLst>
  </p:cSld>
  <p:clrMapOvr>
    <a:masterClrMapping/>
  </p:clrMapOvr>
  <p:transition spd="slow">
    <p:cover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AU" dirty="0"/>
              <a:t>			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In the Solution Explorer…</a:t>
            </a:r>
          </a:p>
          <a:p>
            <a:r>
              <a:rPr lang="en-AU" dirty="0"/>
              <a:t>“Delivery” contains the delivery mechanism projects by type of delivery</a:t>
            </a:r>
          </a:p>
          <a:p>
            <a:r>
              <a:rPr lang="en-AU" dirty="0"/>
              <a:t>“Dependency” contains the </a:t>
            </a:r>
            <a:r>
              <a:rPr lang="en-AU" dirty="0" err="1"/>
              <a:t>UseCase</a:t>
            </a:r>
            <a:r>
              <a:rPr lang="en-AU" dirty="0"/>
              <a:t> dependencies</a:t>
            </a:r>
          </a:p>
          <a:p>
            <a:r>
              <a:rPr lang="en-AU" dirty="0"/>
              <a:t>“Entity” contains the stand-alone, global business logic</a:t>
            </a:r>
          </a:p>
          <a:p>
            <a:r>
              <a:rPr lang="en-AU" dirty="0"/>
              <a:t>“</a:t>
            </a:r>
            <a:r>
              <a:rPr lang="en-AU" dirty="0" err="1"/>
              <a:t>UseCase</a:t>
            </a:r>
            <a:r>
              <a:rPr lang="en-AU" dirty="0"/>
              <a:t>” contains the business logic for when an Actor interacts with the system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0833" y="325501"/>
            <a:ext cx="4138550" cy="6059262"/>
          </a:xfrm>
        </p:spPr>
      </p:pic>
    </p:spTree>
    <p:extLst>
      <p:ext uri="{BB962C8B-B14F-4D97-AF65-F5344CB8AC3E}">
        <p14:creationId xmlns:p14="http://schemas.microsoft.com/office/powerpoint/2010/main" val="11403701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94"/>
            <a:ext cx="9166652" cy="6860393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801" y="0"/>
            <a:ext cx="3112191" cy="6858764"/>
          </a:xfrm>
        </p:spPr>
      </p:pic>
    </p:spTree>
    <p:extLst>
      <p:ext uri="{BB962C8B-B14F-4D97-AF65-F5344CB8AC3E}">
        <p14:creationId xmlns:p14="http://schemas.microsoft.com/office/powerpoint/2010/main" val="41856081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7363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739" y="28695"/>
            <a:ext cx="9146391" cy="680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4135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2681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93467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67156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1979707"/>
      </p:ext>
    </p:extLst>
  </p:cSld>
  <p:clrMapOvr>
    <a:masterClrMapping/>
  </p:clrMapOvr>
  <p:transition spd="slow">
    <p:cover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AU" dirty="0"/>
              <a:t>The value of Clean Architecture is it maximises the </a:t>
            </a:r>
            <a:r>
              <a:rPr lang="en-AU" i="1" dirty="0"/>
              <a:t>Primary Value</a:t>
            </a:r>
            <a:r>
              <a:rPr lang="en-AU" dirty="0"/>
              <a:t> for the least cost</a:t>
            </a:r>
          </a:p>
          <a:p>
            <a:pPr lvl="1"/>
            <a:r>
              <a:rPr lang="en-AU" dirty="0"/>
              <a:t>The </a:t>
            </a:r>
            <a:r>
              <a:rPr lang="en-AU" i="1" dirty="0"/>
              <a:t>Primary Value</a:t>
            </a:r>
            <a:r>
              <a:rPr lang="en-AU" dirty="0"/>
              <a:t> of software is that its </a:t>
            </a:r>
            <a:r>
              <a:rPr lang="en-AU" i="1" dirty="0"/>
              <a:t>soft</a:t>
            </a:r>
            <a:r>
              <a:rPr lang="en-AU" dirty="0"/>
              <a:t>; and can be changed</a:t>
            </a:r>
          </a:p>
          <a:p>
            <a:pPr lvl="1"/>
            <a:r>
              <a:rPr lang="en-AU" dirty="0"/>
              <a:t>The cost of changing software is time</a:t>
            </a:r>
          </a:p>
          <a:p>
            <a:pPr lvl="1"/>
            <a:r>
              <a:rPr lang="en-AU" dirty="0"/>
              <a:t>The time required to change software is affected by the organisation of systems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1873736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AU" dirty="0"/>
              <a:t>Having </a:t>
            </a:r>
            <a:r>
              <a:rPr lang="en-AU" i="1" dirty="0"/>
              <a:t>a place for everything</a:t>
            </a:r>
            <a:r>
              <a:rPr lang="en-AU" dirty="0"/>
              <a:t> does not constitute an architecture</a:t>
            </a:r>
          </a:p>
          <a:p>
            <a:r>
              <a:rPr lang="en-AU" dirty="0"/>
              <a:t>Organising a system around its intended use makes it intuitive because the Use Cases are seen prominently, and the tools and low-level details are hidden away</a:t>
            </a:r>
          </a:p>
        </p:txBody>
      </p:sp>
    </p:spTree>
    <p:extLst>
      <p:ext uri="{BB962C8B-B14F-4D97-AF65-F5344CB8AC3E}">
        <p14:creationId xmlns:p14="http://schemas.microsoft.com/office/powerpoint/2010/main" val="2862618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RECAP: Maintainable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AU" dirty="0"/>
              <a:t>The </a:t>
            </a:r>
            <a:r>
              <a:rPr lang="en-AU" i="1" dirty="0"/>
              <a:t>Secondary Value</a:t>
            </a:r>
            <a:r>
              <a:rPr lang="en-AU" dirty="0"/>
              <a:t> of software is its ability to meet the user’s needs today</a:t>
            </a:r>
          </a:p>
          <a:p>
            <a:r>
              <a:rPr lang="en-AU" dirty="0"/>
              <a:t>The </a:t>
            </a:r>
            <a:r>
              <a:rPr lang="en-AU" i="1" dirty="0"/>
              <a:t>Primary Value</a:t>
            </a:r>
            <a:r>
              <a:rPr lang="en-AU" dirty="0"/>
              <a:t> of software is that it is soft; continuing to meet the ongoing needs of its users for the lifetime of the product</a:t>
            </a:r>
          </a:p>
          <a:p>
            <a:r>
              <a:rPr lang="en-AU" dirty="0"/>
              <a:t>The cost of changing software is time – the time to change it and the time to test the changes</a:t>
            </a:r>
          </a:p>
          <a:p>
            <a:r>
              <a:rPr lang="en-AU" dirty="0"/>
              <a:t>The time required to change software is affected by the naming of things, and the organisation of classes, components and systems</a:t>
            </a:r>
          </a:p>
        </p:txBody>
      </p:sp>
    </p:spTree>
    <p:extLst>
      <p:ext uri="{BB962C8B-B14F-4D97-AF65-F5344CB8AC3E}">
        <p14:creationId xmlns:p14="http://schemas.microsoft.com/office/powerpoint/2010/main" val="1408615262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AU" dirty="0"/>
              <a:t>Clean Architecture…</a:t>
            </a:r>
          </a:p>
          <a:p>
            <a:pPr lvl="1"/>
            <a:r>
              <a:rPr lang="en-AU" dirty="0"/>
              <a:t>Organises a software system around its Use Cases</a:t>
            </a:r>
          </a:p>
          <a:p>
            <a:pPr lvl="1"/>
            <a:r>
              <a:rPr lang="en-AU" dirty="0"/>
              <a:t>Protects the Use Cases from low-level details (via the Dependency Inversion Principal)</a:t>
            </a:r>
          </a:p>
          <a:p>
            <a:pPr lvl="1"/>
            <a:r>
              <a:rPr lang="en-AU" dirty="0"/>
              <a:t>Protects the Use Cases from the delivery mechanisms (via the Command pattern)</a:t>
            </a:r>
          </a:p>
          <a:p>
            <a:pPr lvl="1"/>
            <a:r>
              <a:rPr lang="en-AU" dirty="0"/>
              <a:t>Provides flexibility for testing and for future changes</a:t>
            </a:r>
          </a:p>
        </p:txBody>
      </p:sp>
    </p:spTree>
    <p:extLst>
      <p:ext uri="{BB962C8B-B14F-4D97-AF65-F5344CB8AC3E}">
        <p14:creationId xmlns:p14="http://schemas.microsoft.com/office/powerpoint/2010/main" val="1073260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A place for everything…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352911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3000">
        <p14:ripple/>
      </p:transition>
    </mc:Choice>
    <mc:Fallback xmlns="">
      <p:transition spd="slow" advClick="0" advTm="3000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901092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 xmlns="">
      <p:transition spd="slow" advClick="0" advTm="300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59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Organisation of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AU" dirty="0"/>
              <a:t>How can systems be organised to minimise the time required to change and test them?</a:t>
            </a:r>
          </a:p>
        </p:txBody>
      </p:sp>
    </p:spTree>
    <p:extLst>
      <p:ext uri="{BB962C8B-B14F-4D97-AF65-F5344CB8AC3E}">
        <p14:creationId xmlns:p14="http://schemas.microsoft.com/office/powerpoint/2010/main" val="3548724965"/>
      </p:ext>
    </p:extLst>
  </p:cSld>
  <p:clrMapOvr>
    <a:masterClrMapping/>
  </p:clrMapOvr>
  <p:transition spd="med">
    <p:pull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But first, a history lesson…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3218368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18034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Click="0" advTm="10">
        <p15:prstTrans prst="curtains"/>
        <p:sndAc>
          <p:stSnd>
            <p:snd r:embed="rId2" name="Crisp_Ocean_Waves-Mike_Koenig-1486046376.wav"/>
          </p:stSnd>
        </p:sndAc>
      </p:transition>
    </mc:Choice>
    <mc:Fallback xmlns="">
      <p:transition spd="slow" advClick="0" advTm="10">
        <p:fade/>
        <p:sndAc>
          <p:stSnd>
            <p:snd r:embed="rId4" name="Crisp_Ocean_Waves-Mike_Koenig-1486046376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Frederick Marryat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AU" dirty="0"/>
              <a:t>https://en.wikipedia.org/wiki/Frederick_Marryat</a:t>
            </a:r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4" r="5334"/>
          <a:stretch>
            <a:fillRect/>
          </a:stretch>
        </p:blipFill>
        <p:spPr>
          <a:ln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093484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 a well-conducted man-of-war every thing is in its place, and there is a place for every thing.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- Frederick Marryat (</a:t>
            </a:r>
            <a:r>
              <a:rPr lang="en-AU" i="1" dirty="0" err="1"/>
              <a:t>Masterman</a:t>
            </a:r>
            <a:r>
              <a:rPr lang="en-AU" i="1" dirty="0"/>
              <a:t> Ready, or the Wreak of the Pacific - 1841</a:t>
            </a:r>
            <a:r>
              <a:rPr lang="en-AU" dirty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 anchor="t">
            <a:normAutofit/>
          </a:bodyPr>
          <a:lstStyle/>
          <a:p>
            <a:r>
              <a:rPr lang="en-AU" dirty="0"/>
              <a:t>The turn of phrase in this quote is easily associated with the often-heard phrase...</a:t>
            </a:r>
          </a:p>
          <a:p>
            <a:r>
              <a:rPr lang="en-AU" dirty="0"/>
              <a:t>“A place for everything and everything in its place”</a:t>
            </a:r>
          </a:p>
        </p:txBody>
      </p:sp>
    </p:spTree>
    <p:extLst>
      <p:ext uri="{BB962C8B-B14F-4D97-AF65-F5344CB8AC3E}">
        <p14:creationId xmlns:p14="http://schemas.microsoft.com/office/powerpoint/2010/main" val="2943655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Custom 3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568076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1780</TotalTime>
  <Words>1279</Words>
  <Application>Microsoft Office PowerPoint</Application>
  <PresentationFormat>Widescreen</PresentationFormat>
  <Paragraphs>134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Consolas</vt:lpstr>
      <vt:lpstr>Corbel</vt:lpstr>
      <vt:lpstr>Parallax</vt:lpstr>
      <vt:lpstr>A place for everything…</vt:lpstr>
      <vt:lpstr>Maintainable Software Series</vt:lpstr>
      <vt:lpstr>What is maintainable software?</vt:lpstr>
      <vt:lpstr>RECAP: Maintainable Software</vt:lpstr>
      <vt:lpstr>The Organisation of Systems</vt:lpstr>
      <vt:lpstr>But first, a history lesson…</vt:lpstr>
      <vt:lpstr>PowerPoint Presentation</vt:lpstr>
      <vt:lpstr>Frederick Marryat</vt:lpstr>
      <vt:lpstr>In a well-conducted man-of-war every thing is in its place, and there is a place for every thing.</vt:lpstr>
      <vt:lpstr>In a well-conducted man-of-war every thing is in its place, and there is a place for every thing.</vt:lpstr>
      <vt:lpstr>A place for everything</vt:lpstr>
      <vt:lpstr>Software Architecture</vt:lpstr>
      <vt:lpstr>Software Architecture</vt:lpstr>
      <vt:lpstr>Software Architecture</vt:lpstr>
      <vt:lpstr>Use Cases</vt:lpstr>
      <vt:lpstr>A Use Case is a list of steps defining interactions between an actor and a system</vt:lpstr>
      <vt:lpstr>Use Cases</vt:lpstr>
      <vt:lpstr>The Clean Architecture</vt:lpstr>
      <vt:lpstr>The Clean Architecture</vt:lpstr>
      <vt:lpstr>The Clean Architecture</vt:lpstr>
      <vt:lpstr>PowerPoint Presentation</vt:lpstr>
      <vt:lpstr>The Clean Architecture</vt:lpstr>
      <vt:lpstr>The Clean Architecture</vt:lpstr>
      <vt:lpstr>The Clean Architecture</vt:lpstr>
      <vt:lpstr>The Clean Architecture</vt:lpstr>
      <vt:lpstr>The Clean Architecture</vt:lpstr>
      <vt:lpstr>A) High-level modules should not depend on low-level modules. Both should depend on abstractions.  B) Abstractions should not depend on details. Details should depend on abstractions.</vt:lpstr>
      <vt:lpstr>The S.O.L.I.D. Principals</vt:lpstr>
      <vt:lpstr>Example</vt:lpstr>
      <vt:lpstr>  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Summary</vt:lpstr>
      <vt:lpstr>Summary</vt:lpstr>
      <vt:lpstr>Summary</vt:lpstr>
      <vt:lpstr>A place for everything…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rose by any other name…</dc:title>
  <dc:creator>Greg</dc:creator>
  <cp:lastModifiedBy>Greg Walker</cp:lastModifiedBy>
  <cp:revision>406</cp:revision>
  <dcterms:created xsi:type="dcterms:W3CDTF">2016-12-07T23:59:33Z</dcterms:created>
  <dcterms:modified xsi:type="dcterms:W3CDTF">2017-10-09T07:59:02Z</dcterms:modified>
</cp:coreProperties>
</file>

<file path=docProps/thumbnail.jpeg>
</file>